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F8C50F0-87C4-412D-8260-5923F5E7C0B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02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Pub 17 will be mailed to counselors in January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61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26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D410341-8F8E-4744-B24A-2A93B3EC5D1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15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85C863-4865-4EC5-80B1-0E8841C9BEC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60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90817F3-4994-4CCC-8FCF-91EAE99169D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A593B9-2E75-455B-9A01-FB38BFDC3B6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8" name="Notes Placeholder 7"/>
          <p:cNvSpPr>
            <a:spLocks noGrp="1"/>
          </p:cNvSpPr>
          <p:nvPr/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9" name="Notes Placeholder 1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Site will have available computers, networking &amp; printing equipment, all software &amp; forms</a:t>
            </a: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Counselors using their own laptops must go through a certification process to ensure that PC is secure &amp; has the latest versions of software.  Details will be provided</a:t>
            </a:r>
          </a:p>
        </p:txBody>
      </p:sp>
    </p:spTree>
    <p:extLst>
      <p:ext uri="{BB962C8B-B14F-4D97-AF65-F5344CB8AC3E}">
        <p14:creationId xmlns:p14="http://schemas.microsoft.com/office/powerpoint/2010/main" val="120073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A3C2FDC-91C0-4BC3-BD56-EFC0576DDEB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82B83B-3308-437C-A382-0CCDAA214DA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8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4265E-EB51-45BA-9BDA-81C5AA356B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3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0BAE7CE-EE1E-4801-8D13-CD33843C32E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0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67441F3-DF75-4B7C-9540-D1A311031A4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22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2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A7580D-415A-456A-BCC1-A91DBFEDA89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45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9107931-5518-41BD-93B4-76ABFAAF56D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26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B3C723-E22D-4E8F-B592-AEFFEB0E58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7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A207B2-E186-48C9-88C0-60F5457BACA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331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3888" indent="-623888"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FE00CA-D9BE-4409-8BD5-CA74688997D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07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9E39F1C-4843-46E1-8BEB-F904F5F8F13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Explain that there are training modules you must take online</a:t>
            </a:r>
          </a:p>
          <a:p>
            <a:pPr marL="27305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Volunteer Standards of Conduct module</a:t>
            </a:r>
          </a:p>
          <a:p>
            <a:pPr marL="27305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Quality Review &amp; the use of the Intake/Interview Sheet module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z="12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200" dirty="0">
                <a:cs typeface="Arial" panose="020B0604020202020204" pitchFamily="34" charset="0"/>
              </a:rPr>
              <a:t> Explain that the Advanced IRS test includes questions on both Basic and Advanced topics.  Do not have to take both tests; only Advanced</a:t>
            </a:r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2E8694-BA67-4E2D-A222-8DC0CB9CDA1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88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Some training documents are NOT</a:t>
            </a:r>
            <a:r>
              <a:rPr lang="en-US" altLang="en-US" baseline="0" dirty="0">
                <a:cs typeface="Arial" panose="020B0604020202020204" pitchFamily="34" charset="0"/>
              </a:rPr>
              <a:t> to be used at sites (such as Pub 4491)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6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axprep4fre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jtaxaide.org/tavolunteer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rp.org/money/taxes/aarp_taxai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057400"/>
            <a:ext cx="7772400" cy="1470025"/>
          </a:xfrm>
        </p:spPr>
        <p:txBody>
          <a:bodyPr/>
          <a:lstStyle/>
          <a:p>
            <a:r>
              <a:rPr lang="en-US" altLang="en-US" dirty="0"/>
              <a:t>Tax Training Introduction </a:t>
            </a:r>
            <a:br>
              <a:rPr lang="en-US" altLang="en-US" dirty="0"/>
            </a:br>
            <a:r>
              <a:rPr lang="en-US" altLang="en-US" dirty="0"/>
              <a:t>(Federal and State)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NJ TAX-AIDE PROGRAM</a:t>
            </a:r>
          </a:p>
          <a:p>
            <a:r>
              <a:rPr lang="en-US" altLang="en-US" b="1" dirty="0"/>
              <a:t>Tax Year 2015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409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Other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851112"/>
          <a:ext cx="8229600" cy="3391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Pub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Federal Income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</a:t>
                      </a:r>
                      <a:r>
                        <a:rPr lang="en-US" sz="2000" b="1" baseline="0" dirty="0"/>
                        <a:t> 1040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Federal Personal Income Tax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Instruction</a:t>
                      </a:r>
                      <a:r>
                        <a:rPr lang="en-US" baseline="0" dirty="0"/>
                        <a:t> Book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Electronic-IRS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Electronic-IRS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13614-C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Intake/</a:t>
                      </a:r>
                    </a:p>
                    <a:p>
                      <a:r>
                        <a:rPr lang="en-US" sz="1800" b="0" dirty="0"/>
                        <a:t>Interview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Paper-at</a:t>
                      </a:r>
                      <a:r>
                        <a:rPr lang="en-US" baseline="0" dirty="0"/>
                        <a:t> Tax Prep sites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Paper-at</a:t>
                      </a:r>
                      <a:r>
                        <a:rPr lang="en-US" baseline="0" dirty="0"/>
                        <a:t> Tax Prep sites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1800" b="1" baseline="0" dirty="0"/>
                        <a:t>Topic Specific Pubs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Addressing specific individual tax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IRS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IRS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633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Other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851112"/>
          <a:ext cx="8111318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Pub 5157a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Affordable Care Act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NTTC Workbook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Electronic-AARP</a:t>
                      </a:r>
                      <a:r>
                        <a:rPr lang="en-US" baseline="0" dirty="0"/>
                        <a:t> Volunteer Portal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NJ 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NJ Personal Income Tax</a:t>
                      </a:r>
                      <a:r>
                        <a:rPr lang="en-US" baseline="0" dirty="0"/>
                        <a:t> Instruction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NJ Tax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Income Tax Pubs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(GITs)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Electronic-NJ Div. of Taxation</a:t>
                      </a:r>
                      <a:r>
                        <a:rPr lang="en-US" baseline="0" dirty="0"/>
                        <a:t>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745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/>
              <a:t>Important Websites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 </a:t>
            </a:r>
            <a:r>
              <a:rPr lang="en-US" altLang="en-US" sz="3200" dirty="0">
                <a:hlinkClick r:id="rId3"/>
              </a:rPr>
              <a:t>http://TaxPrep4Free.org</a:t>
            </a:r>
            <a:endParaRPr lang="en-US" altLang="en-US" sz="3200" dirty="0"/>
          </a:p>
          <a:p>
            <a:pPr lvl="1"/>
            <a:r>
              <a:rPr lang="en-US" altLang="en-US" sz="3000" dirty="0"/>
              <a:t> Training, References,  and Preparer tabs  </a:t>
            </a:r>
          </a:p>
          <a:p>
            <a:pPr lvl="1"/>
            <a:r>
              <a:rPr lang="en-US" altLang="en-US" sz="3000" dirty="0"/>
              <a:t> Training resources; proficiency problem scenarios, refund monitors, learning guides</a:t>
            </a:r>
          </a:p>
          <a:p>
            <a:pPr lvl="1"/>
            <a:r>
              <a:rPr lang="en-US" altLang="en-US" sz="3000" dirty="0"/>
              <a:t> Preparer page – job aids, NJ Special Handling</a:t>
            </a:r>
          </a:p>
          <a:p>
            <a:r>
              <a:rPr lang="en-US" altLang="en-US" dirty="0">
                <a:hlinkClick r:id="rId4"/>
              </a:rPr>
              <a:t> </a:t>
            </a:r>
            <a:r>
              <a:rPr lang="en-US" altLang="en-US" sz="3200" dirty="0">
                <a:hlinkClick r:id="rId4"/>
              </a:rPr>
              <a:t>http://www.AARP.org/tavolunteers/</a:t>
            </a:r>
          </a:p>
          <a:p>
            <a:pPr lvl="1"/>
            <a:r>
              <a:rPr lang="en-US" altLang="en-US" sz="3300" dirty="0"/>
              <a:t> Volunteer portal includes news, </a:t>
            </a:r>
            <a:r>
              <a:rPr lang="en-US" altLang="en-US" sz="3300" dirty="0" err="1"/>
              <a:t>Cybertax</a:t>
            </a:r>
            <a:r>
              <a:rPr lang="en-US" altLang="en-US" sz="3300" dirty="0"/>
              <a:t> notifications, links for administration for AARP Tax-Aide volunteers</a:t>
            </a:r>
          </a:p>
          <a:p>
            <a:r>
              <a:rPr lang="en-US" altLang="en-US" dirty="0">
                <a:hlinkClick r:id="rId4"/>
              </a:rPr>
              <a:t> </a:t>
            </a:r>
            <a:r>
              <a:rPr lang="en-US" altLang="en-US" sz="3200" dirty="0">
                <a:hlinkClick r:id="rId4"/>
              </a:rPr>
              <a:t>County Specific Sites: </a:t>
            </a:r>
            <a:r>
              <a:rPr lang="en-US" altLang="en-US" dirty="0">
                <a:hlinkClick r:id="rId4"/>
              </a:rPr>
              <a:t> </a:t>
            </a:r>
          </a:p>
          <a:p>
            <a:pPr lvl="1"/>
            <a:r>
              <a:rPr lang="en-US" altLang="en-US" sz="3300" dirty="0"/>
              <a:t> Each county may have own website for calendars, internal processes, etc.</a:t>
            </a:r>
          </a:p>
          <a:p>
            <a:pPr lvl="1"/>
            <a:endParaRPr lang="en-US" altLang="en-US" dirty="0">
              <a:solidFill>
                <a:srgbClr val="080808"/>
              </a:solidFill>
              <a:hlinkClick r:id="rId4"/>
            </a:endParaRP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46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All Tax Preparation Resources Are Provided At Sites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r>
              <a:rPr lang="en-US" altLang="en-US" sz="3000" dirty="0"/>
              <a:t> All publications, equipment / supplies, security requirements</a:t>
            </a:r>
          </a:p>
          <a:p>
            <a:pPr lvl="1"/>
            <a:r>
              <a:rPr lang="en-US" altLang="en-US" dirty="0"/>
              <a:t> Counselors can also bring their own copies of publications they received in the mail</a:t>
            </a:r>
            <a:endParaRPr lang="en-US" altLang="en-US" sz="2800" dirty="0"/>
          </a:p>
          <a:p>
            <a:r>
              <a:rPr lang="en-US" altLang="en-US" sz="3000" dirty="0"/>
              <a:t> AARP/IRS laptops if needed</a:t>
            </a:r>
          </a:p>
          <a:p>
            <a:r>
              <a:rPr lang="en-US" altLang="en-US" sz="3000" dirty="0"/>
              <a:t> Counselors are encouraged to use their own laptops</a:t>
            </a:r>
          </a:p>
          <a:p>
            <a:pPr lvl="1"/>
            <a:r>
              <a:rPr lang="en-US" altLang="en-US" dirty="0"/>
              <a:t> Must certify personal laptop</a:t>
            </a:r>
          </a:p>
          <a:p>
            <a:pPr lvl="1"/>
            <a:r>
              <a:rPr lang="en-US" altLang="en-US" dirty="0"/>
              <a:t> Directions for certification will be provided by EROs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435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AARP Foundation Tax-Aide</a:t>
            </a:r>
            <a:br>
              <a:rPr lang="en-US" altLang="en-US" dirty="0"/>
            </a:br>
            <a:r>
              <a:rPr lang="en-US" altLang="en-US" dirty="0"/>
              <a:t>What We Do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7696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3"/>
              </a:rPr>
              <a:t>AARP Foundation Tax-Aide</a:t>
            </a:r>
            <a:r>
              <a:rPr lang="en-US" sz="3200" dirty="0"/>
              <a:t> </a:t>
            </a:r>
          </a:p>
          <a:p>
            <a:pPr marL="457200" indent="-457200">
              <a:buClr>
                <a:schemeClr val="accent1"/>
              </a:buClr>
              <a:buBlip>
                <a:blip r:embed="rId4"/>
              </a:buBlip>
            </a:pPr>
            <a:r>
              <a:rPr lang="en-US" sz="3000" dirty="0"/>
              <a:t>Is an AARP Foundation program</a:t>
            </a:r>
          </a:p>
          <a:p>
            <a:pPr marL="457200" indent="-457200">
              <a:buClr>
                <a:schemeClr val="accent1"/>
              </a:buClr>
              <a:buBlip>
                <a:blip r:embed="rId4"/>
              </a:buBlip>
            </a:pPr>
            <a:r>
              <a:rPr lang="en-US" altLang="en-US" sz="3000" dirty="0"/>
              <a:t>Primary goal: </a:t>
            </a:r>
          </a:p>
          <a:p>
            <a:pPr lvl="2">
              <a:buClr>
                <a:schemeClr val="accent1"/>
              </a:buClr>
              <a:buBlip>
                <a:blip r:embed="rId4"/>
              </a:buBlip>
            </a:pPr>
            <a:r>
              <a:rPr lang="en-US" altLang="en-US" sz="3000" i="1" dirty="0"/>
              <a:t> “to provide accurate, free, tax return preparation and other tax-related assistance for low- to mid-income individuals”</a:t>
            </a:r>
          </a:p>
          <a:p>
            <a:pPr marL="457200" indent="-457200">
              <a:buClr>
                <a:schemeClr val="accent1"/>
              </a:buClr>
              <a:buBlip>
                <a:blip r:embed="rId4"/>
              </a:buBlip>
            </a:pPr>
            <a:r>
              <a:rPr lang="en-US" altLang="en-US" sz="3000" dirty="0"/>
              <a:t>Tax-Aide started in 1968 and is now the largest nationwide, volunteer-run free tax service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52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National, Volunteer-Run Program</a:t>
            </a:r>
            <a:br>
              <a:rPr lang="en-US" altLang="en-US" dirty="0"/>
            </a:br>
            <a:r>
              <a:rPr lang="en-US" altLang="en-US" dirty="0"/>
              <a:t>TY2015 </a:t>
            </a:r>
            <a:r>
              <a:rPr lang="en-US" altLang="en-US" dirty="0">
                <a:solidFill>
                  <a:srgbClr val="3333FF"/>
                </a:solidFill>
              </a:rPr>
              <a:t>National Statistics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3600" dirty="0"/>
              <a:t> </a:t>
            </a:r>
            <a:r>
              <a:rPr lang="en-US" altLang="en-US" sz="3600" u="sng" dirty="0"/>
              <a:t>Taxpayers served:</a:t>
            </a:r>
            <a:r>
              <a:rPr lang="en-US" altLang="en-US" sz="3600" dirty="0"/>
              <a:t>  2.6 million</a:t>
            </a:r>
          </a:p>
          <a:p>
            <a:pPr>
              <a:defRPr/>
            </a:pPr>
            <a:r>
              <a:rPr lang="en-US" altLang="en-US" sz="3600" dirty="0"/>
              <a:t> </a:t>
            </a:r>
            <a:r>
              <a:rPr lang="en-US" altLang="en-US" sz="3600" u="sng" dirty="0"/>
              <a:t>Federal tax returns prepared:</a:t>
            </a:r>
            <a:r>
              <a:rPr lang="en-US" altLang="en-US" sz="3600" dirty="0"/>
              <a:t>  1.7 million</a:t>
            </a:r>
          </a:p>
          <a:p>
            <a:pPr lvl="1">
              <a:defRPr/>
            </a:pPr>
            <a:r>
              <a:rPr lang="en-US" altLang="en-US" sz="3000" dirty="0"/>
              <a:t>  68% of clients were age 60 or over</a:t>
            </a:r>
          </a:p>
          <a:p>
            <a:pPr>
              <a:defRPr/>
            </a:pPr>
            <a:r>
              <a:rPr lang="en-US" altLang="en-US" sz="3200" dirty="0"/>
              <a:t> </a:t>
            </a:r>
            <a:r>
              <a:rPr lang="en-US" altLang="en-US" sz="3600" u="sng" dirty="0"/>
              <a:t>State tax returns prepared:</a:t>
            </a:r>
            <a:r>
              <a:rPr lang="en-US" altLang="en-US" sz="3600" dirty="0"/>
              <a:t>  1.4 million</a:t>
            </a:r>
          </a:p>
          <a:p>
            <a:pPr>
              <a:defRPr/>
            </a:pPr>
            <a:r>
              <a:rPr lang="en-US" altLang="en-US" sz="3200" dirty="0"/>
              <a:t> </a:t>
            </a:r>
            <a:r>
              <a:rPr lang="en-US" altLang="en-US" sz="3600" u="sng" dirty="0"/>
              <a:t>Volunteers:</a:t>
            </a:r>
            <a:r>
              <a:rPr lang="en-US" altLang="en-US" sz="3600" dirty="0"/>
              <a:t>  36,000+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25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Tax-Aide </a:t>
            </a:r>
            <a:br>
              <a:rPr lang="en-US" altLang="en-US" dirty="0"/>
            </a:br>
            <a:r>
              <a:rPr lang="en-US" altLang="en-US" dirty="0"/>
              <a:t>TY20</a:t>
            </a:r>
            <a:r>
              <a:rPr lang="en-US" altLang="en-US" dirty="0">
                <a:solidFill>
                  <a:schemeClr val="tx1"/>
                </a:solidFill>
              </a:rPr>
              <a:t>15 </a:t>
            </a:r>
            <a:r>
              <a:rPr lang="en-US" altLang="en-US" dirty="0">
                <a:solidFill>
                  <a:srgbClr val="3333FF"/>
                </a:solidFill>
              </a:rPr>
              <a:t>NJ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sz="3600" u="sng" dirty="0"/>
              <a:t>Taxpayers served:</a:t>
            </a:r>
            <a:r>
              <a:rPr lang="en-US" altLang="en-US" sz="3600" dirty="0"/>
              <a:t>  </a:t>
            </a:r>
            <a:r>
              <a:rPr lang="en-US" sz="3600" dirty="0"/>
              <a:t>55,624 people</a:t>
            </a:r>
          </a:p>
          <a:p>
            <a:pPr>
              <a:defRPr/>
            </a:pPr>
            <a:r>
              <a:rPr lang="en-US" altLang="en-US" sz="3600" dirty="0"/>
              <a:t> </a:t>
            </a:r>
            <a:r>
              <a:rPr lang="en-US" altLang="en-US" sz="3600" u="sng" dirty="0"/>
              <a:t>Federal Tax Returns prepared:</a:t>
            </a:r>
            <a:r>
              <a:rPr lang="en-US" altLang="en-US" sz="3600" dirty="0"/>
              <a:t>  </a:t>
            </a:r>
            <a:r>
              <a:rPr lang="en-US" sz="3600" dirty="0"/>
              <a:t>44,040 (up 9%) </a:t>
            </a:r>
          </a:p>
          <a:p>
            <a:pPr>
              <a:buClr>
                <a:schemeClr val="accent5">
                  <a:lumMod val="75000"/>
                </a:schemeClr>
              </a:buClr>
              <a:defRPr/>
            </a:pPr>
            <a:r>
              <a:rPr lang="en-US" sz="3600" dirty="0"/>
              <a:t> </a:t>
            </a:r>
            <a:r>
              <a:rPr lang="en-US" sz="3600" u="sng" dirty="0"/>
              <a:t>Federal E-file rate:</a:t>
            </a:r>
            <a:r>
              <a:rPr lang="en-US" sz="3600" dirty="0"/>
              <a:t>  99%</a:t>
            </a:r>
          </a:p>
          <a:p>
            <a:pPr>
              <a:defRPr/>
            </a:pPr>
            <a:r>
              <a:rPr lang="en-US" sz="3600" dirty="0"/>
              <a:t> </a:t>
            </a:r>
            <a:r>
              <a:rPr lang="en-US" sz="3600" u="sng" dirty="0"/>
              <a:t>Sites:</a:t>
            </a:r>
            <a:r>
              <a:rPr lang="en-US" sz="3600" dirty="0"/>
              <a:t>  150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z="3600" dirty="0"/>
              <a:t> </a:t>
            </a:r>
            <a:r>
              <a:rPr lang="en-US" sz="3600" u="sng" dirty="0"/>
              <a:t>Volunteers:</a:t>
            </a:r>
            <a:r>
              <a:rPr lang="en-US" sz="3600" dirty="0"/>
              <a:t>  1,000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386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of This Training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Understand how/where to use your resources</a:t>
            </a:r>
          </a:p>
          <a:p>
            <a:r>
              <a:rPr lang="en-US" altLang="en-US" dirty="0"/>
              <a:t> Understand and apply Federal and State tax law</a:t>
            </a:r>
          </a:p>
          <a:p>
            <a:r>
              <a:rPr lang="en-US" altLang="en-US" dirty="0"/>
              <a:t> Prepare accurate tax returns</a:t>
            </a:r>
          </a:p>
          <a:p>
            <a:r>
              <a:rPr lang="en-US" altLang="en-US" dirty="0"/>
              <a:t> Understand use of TaxSlayer (TS) software and e-filing</a:t>
            </a:r>
          </a:p>
          <a:p>
            <a:r>
              <a:rPr lang="en-US" altLang="en-US" dirty="0"/>
              <a:t> Understand the Quality Review (QR) process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839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Responsibilities Of An AARP Tax-Aide Volunteer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Become certified as a tax counselor</a:t>
            </a:r>
          </a:p>
          <a:p>
            <a:pPr lvl="1"/>
            <a:r>
              <a:rPr lang="en-US" altLang="en-US" dirty="0"/>
              <a:t> Pass IRS tests</a:t>
            </a:r>
          </a:p>
          <a:p>
            <a:pPr lvl="1"/>
            <a:r>
              <a:rPr lang="en-US" altLang="en-US" dirty="0"/>
              <a:t> Demonstrate proficiency in preparing returns using TaxSlayer software</a:t>
            </a:r>
          </a:p>
          <a:p>
            <a:r>
              <a:rPr lang="en-US" altLang="en-US" dirty="0"/>
              <a:t> Provide quality service </a:t>
            </a:r>
          </a:p>
          <a:p>
            <a:r>
              <a:rPr lang="en-US" altLang="en-US" dirty="0"/>
              <a:t> Adhere to Volunteer Standards of Conduct</a:t>
            </a:r>
          </a:p>
          <a:p>
            <a:r>
              <a:rPr lang="en-US" altLang="en-US" dirty="0"/>
              <a:t> Sign the Volunteer Agreement (Form 13615)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297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What Kind of Returns Can I Prepare?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z="3400" dirty="0"/>
              <a:t>We prepare returns for clients :</a:t>
            </a:r>
          </a:p>
          <a:p>
            <a:pPr lvl="1"/>
            <a:r>
              <a:rPr lang="en-US" altLang="en-US" sz="3200" u="sng" dirty="0"/>
              <a:t>Of any age </a:t>
            </a:r>
          </a:p>
          <a:p>
            <a:pPr lvl="1"/>
            <a:r>
              <a:rPr lang="en-US" altLang="en-US" sz="3200" u="sng" dirty="0"/>
              <a:t>Of any income</a:t>
            </a:r>
            <a:r>
              <a:rPr lang="en-US" altLang="en-US" sz="3200" dirty="0"/>
              <a:t> </a:t>
            </a:r>
          </a:p>
          <a:p>
            <a:pPr lvl="1"/>
            <a:r>
              <a:rPr lang="en-US" altLang="en-US" sz="3200" dirty="0"/>
              <a:t>With emphasis on senior and disabled population</a:t>
            </a:r>
          </a:p>
          <a:p>
            <a:pPr lvl="1"/>
            <a:r>
              <a:rPr lang="en-US" altLang="en-US" sz="3200" dirty="0"/>
              <a:t>Clients do not have to be members of AARP</a:t>
            </a:r>
          </a:p>
          <a:p>
            <a:r>
              <a:rPr lang="en-US" altLang="en-US" sz="3400" dirty="0"/>
              <a:t>Prepare </a:t>
            </a:r>
            <a:r>
              <a:rPr lang="en-US" altLang="en-US" sz="3400" b="1" dirty="0"/>
              <a:t>only</a:t>
            </a:r>
            <a:r>
              <a:rPr lang="en-US" altLang="en-US" sz="3400" dirty="0"/>
              <a:t> those returns with topics that  </a:t>
            </a:r>
          </a:p>
          <a:p>
            <a:pPr lvl="1"/>
            <a:r>
              <a:rPr lang="en-US" altLang="en-US" sz="3200" dirty="0"/>
              <a:t>you have been trained &amp; certified on </a:t>
            </a:r>
          </a:p>
          <a:p>
            <a:pPr lvl="1"/>
            <a:r>
              <a:rPr lang="en-US" altLang="en-US" sz="3200" dirty="0"/>
              <a:t>conform to AARP </a:t>
            </a:r>
            <a:r>
              <a:rPr lang="en-US" altLang="en-US" sz="3200" dirty="0" err="1"/>
              <a:t>TaxAide</a:t>
            </a:r>
            <a:r>
              <a:rPr lang="en-US" altLang="en-US" sz="3200" dirty="0"/>
              <a:t> Scope “What’s In / What’s Out” and “NJ Can Do / Cannot Do”  Lists</a:t>
            </a:r>
          </a:p>
          <a:p>
            <a:pPr lvl="2"/>
            <a:r>
              <a:rPr lang="en-US" altLang="en-US" sz="2900" dirty="0"/>
              <a:t>Refer taxpayer to paid tax preparer if anything on return is Out Of Scope</a:t>
            </a:r>
          </a:p>
          <a:p>
            <a:r>
              <a:rPr lang="en-US" altLang="en-US" sz="3400" dirty="0"/>
              <a:t>Refer taxpayer to experienced counselor if tax subject is one from </a:t>
            </a:r>
            <a:r>
              <a:rPr lang="en-US" altLang="en-US" sz="3400" u="sng" dirty="0"/>
              <a:t>Topics for Experienced Counselors </a:t>
            </a:r>
            <a:r>
              <a:rPr lang="en-US" altLang="en-US" sz="3400" dirty="0"/>
              <a:t>(covered in a later section) or if you are not comfortable with a particular tax situation</a:t>
            </a:r>
          </a:p>
          <a:p>
            <a:r>
              <a:rPr lang="en-US" altLang="en-US" sz="3400" dirty="0"/>
              <a:t>Do not prepare a tax return when you suspect information is untruthful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647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Certification Requirements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dirty="0"/>
              <a:t> Take online training on Volunteer Standards of Conduct, Quality Review &amp; Intake/Interview Sheet </a:t>
            </a:r>
          </a:p>
          <a:p>
            <a:r>
              <a:rPr lang="en-US" altLang="en-US" sz="2600" dirty="0"/>
              <a:t> Pass the Volunteer Standards of Conduct and Intake/Interview tests with a score of 80% or higher</a:t>
            </a:r>
          </a:p>
          <a:p>
            <a:r>
              <a:rPr lang="en-US" altLang="en-US" sz="2600" dirty="0"/>
              <a:t> Pass the Advanced IRS test with a score of 80% or higher</a:t>
            </a:r>
          </a:p>
          <a:p>
            <a:r>
              <a:rPr lang="en-US" altLang="en-US" sz="2600" dirty="0"/>
              <a:t> Demonstrate proficiency in tax preparation &amp; software</a:t>
            </a:r>
          </a:p>
          <a:p>
            <a:pPr lvl="1"/>
            <a:r>
              <a:rPr lang="en-US" altLang="en-US" sz="2500" dirty="0"/>
              <a:t> Correctly complete required Federal/NJ returns in 2015 </a:t>
            </a:r>
            <a:r>
              <a:rPr lang="en-US" altLang="en-US" sz="2500" dirty="0" err="1"/>
              <a:t>TaxSlayer</a:t>
            </a:r>
            <a:r>
              <a:rPr lang="en-US" altLang="en-US" sz="2500" dirty="0"/>
              <a:t> software (Kent, Hale, and Lynch problems)</a:t>
            </a:r>
            <a:r>
              <a:rPr lang="en-US" altLang="en-US" sz="2500" dirty="0">
                <a:solidFill>
                  <a:srgbClr val="FF0000"/>
                </a:solidFill>
              </a:rPr>
              <a:t> </a:t>
            </a:r>
            <a:endParaRPr lang="en-US" altLang="en-US" sz="2500" dirty="0"/>
          </a:p>
          <a:p>
            <a:pPr lvl="1"/>
            <a:r>
              <a:rPr lang="en-US" altLang="en-US" sz="2500" dirty="0"/>
              <a:t> Correctly complete required Federal/NJ return in 2016 software (</a:t>
            </a:r>
            <a:r>
              <a:rPr lang="en-US" altLang="en-US" sz="2500" dirty="0">
                <a:solidFill>
                  <a:srgbClr val="FF0000"/>
                </a:solidFill>
              </a:rPr>
              <a:t>Problem assigned </a:t>
            </a:r>
            <a:r>
              <a:rPr lang="en-US" altLang="en-US" sz="2500" dirty="0" err="1">
                <a:solidFill>
                  <a:srgbClr val="FF0000"/>
                </a:solidFill>
              </a:rPr>
              <a:t>tbd</a:t>
            </a:r>
            <a:r>
              <a:rPr lang="en-US" altLang="en-US" sz="2500" dirty="0"/>
              <a:t>) </a:t>
            </a:r>
          </a:p>
          <a:p>
            <a:pPr lvl="1"/>
            <a:r>
              <a:rPr lang="en-US" altLang="en-US" sz="2500" dirty="0"/>
              <a:t> Have all problems quality reviewed by an assigned mentor</a:t>
            </a:r>
          </a:p>
          <a:p>
            <a:r>
              <a:rPr lang="en-US" altLang="en-US" sz="2600" dirty="0"/>
              <a:t> Sign the Volunteer Standards of Conduct Agreem</a:t>
            </a:r>
            <a:r>
              <a:rPr lang="en-US" altLang="en-US" sz="2700" dirty="0"/>
              <a:t>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73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Training &amp; Testing/Certification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19200" y="5966050"/>
          <a:ext cx="7239000" cy="73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5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Evergreen”- returning counselors must retain previous version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143000"/>
          <a:ext cx="7924800" cy="47244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525">
                <a:tc>
                  <a:txBody>
                    <a:bodyPr/>
                    <a:lstStyle/>
                    <a:p>
                      <a:r>
                        <a:rPr lang="en-US" sz="1700" dirty="0"/>
                        <a:t>IRS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2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700" dirty="0"/>
                        <a:t>Volunteer Resource Guide (one –hole for binder)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Mail</a:t>
                      </a:r>
                      <a:r>
                        <a:rPr lang="en-US" sz="1700" baseline="0" dirty="0"/>
                        <a:t> to central site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Training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Mail</a:t>
                      </a:r>
                      <a:r>
                        <a:rPr lang="en-US" sz="1700" baseline="0" dirty="0"/>
                        <a:t> to central site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B050"/>
                          </a:solidFill>
                        </a:rPr>
                        <a:t>“Evergreen”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397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4491-X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Training Supplement-Updates to Pub 4491, 4491W, 4012, 6744 &amp;</a:t>
                      </a:r>
                      <a:r>
                        <a:rPr lang="en-US" sz="1700" baseline="0" dirty="0"/>
                        <a:t> others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Electronic-manually apply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Electronic-Manually</a:t>
                      </a:r>
                      <a:r>
                        <a:rPr lang="en-US" sz="1700" baseline="0" dirty="0"/>
                        <a:t> apply updates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53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4491-W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Problems</a:t>
                      </a:r>
                      <a:r>
                        <a:rPr lang="en-US" sz="1700" baseline="0" dirty="0"/>
                        <a:t> &amp; </a:t>
                      </a:r>
                      <a:r>
                        <a:rPr lang="en-US" sz="1700" dirty="0"/>
                        <a:t>Exercises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Electronic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B050"/>
                          </a:solidFill>
                        </a:rPr>
                        <a:t>“Evergreen”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r>
                        <a:rPr lang="en-US" sz="1700" b="1" dirty="0"/>
                        <a:t>Pub 6744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Volunteer Assistor’s Test/Retest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Mail</a:t>
                      </a:r>
                      <a:r>
                        <a:rPr lang="en-US" sz="1700" baseline="0" dirty="0"/>
                        <a:t> to central site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19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1085</Words>
  <Application>Microsoft Office PowerPoint</Application>
  <PresentationFormat>On-screen Show (4:3)</PresentationFormat>
  <Paragraphs>218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Verdana</vt:lpstr>
      <vt:lpstr>Wingdings</vt:lpstr>
      <vt:lpstr>NJ Template 06</vt:lpstr>
      <vt:lpstr>Tax Training Introduction  (Federal and State)</vt:lpstr>
      <vt:lpstr>AARP Foundation Tax-Aide What We Do</vt:lpstr>
      <vt:lpstr>National, Volunteer-Run Program TY2015 National Statistics</vt:lpstr>
      <vt:lpstr>NJ Tax-Aide  TY2015 NJ Statistics</vt:lpstr>
      <vt:lpstr>Purpose of This Training</vt:lpstr>
      <vt:lpstr>Responsibilities Of An AARP Tax-Aide Volunteer</vt:lpstr>
      <vt:lpstr>What Kind of Returns Can I Prepare?</vt:lpstr>
      <vt:lpstr>Certification Requirements</vt:lpstr>
      <vt:lpstr>Training &amp; Testing/Certification Publications</vt:lpstr>
      <vt:lpstr>Other Publications</vt:lpstr>
      <vt:lpstr>Other Publications</vt:lpstr>
      <vt:lpstr>Important Websites</vt:lpstr>
      <vt:lpstr>All Tax Preparation Resources Are Provided At Sites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2016-12-12T20:53:18Z</dcterms:modified>
</cp:coreProperties>
</file>